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530" autoAdjust="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6D18C-E282-467D-A525-70A6367C318D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A912A-3C5F-42D0-86F1-63CFAADE9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B4D9D-E3E2-4EAF-B71B-BDE72083AC91}" type="datetimeFigureOut">
              <a:rPr lang="en-US" smtClean="0"/>
              <a:pPr/>
              <a:t>13-Apr-20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859C3-E646-4C77-833B-04F746100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cuments\biom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2000"/>
            <a:ext cx="6858000" cy="5257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505201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FFFF00"/>
                </a:solidFill>
              </a:rPr>
              <a:t/>
            </a:r>
            <a:br>
              <a:rPr lang="en-US" sz="1800" dirty="0">
                <a:solidFill>
                  <a:srgbClr val="FFFF00"/>
                </a:solidFill>
              </a:rPr>
            </a:br>
            <a:r>
              <a:rPr lang="en-US" sz="1800" b="1">
                <a:solidFill>
                  <a:srgbClr val="FFFF00"/>
                </a:solidFill>
              </a:rPr>
              <a:t>TROPICAL </a:t>
            </a:r>
            <a:r>
              <a:rPr lang="en-US" sz="1800" b="1" smtClean="0">
                <a:solidFill>
                  <a:srgbClr val="FFFF00"/>
                </a:solidFill>
              </a:rPr>
              <a:t>RAINFOREST BIOME</a:t>
            </a:r>
            <a:r>
              <a:rPr lang="en-US" sz="1800" dirty="0">
                <a:solidFill>
                  <a:srgbClr val="FFFF00"/>
                </a:solidFill>
              </a:rPr>
              <a:t/>
            </a:r>
            <a:br>
              <a:rPr lang="en-US" sz="1800" dirty="0">
                <a:solidFill>
                  <a:srgbClr val="FFFF00"/>
                </a:solidFill>
              </a:rPr>
            </a:br>
            <a:r>
              <a:rPr lang="en-US" sz="1800" dirty="0">
                <a:solidFill>
                  <a:srgbClr val="FFFF00"/>
                </a:solidFill>
              </a:rPr>
              <a:t/>
            </a:r>
            <a:br>
              <a:rPr lang="en-US" sz="1800" dirty="0">
                <a:solidFill>
                  <a:srgbClr val="FFFF00"/>
                </a:solidFill>
              </a:rPr>
            </a:br>
            <a:r>
              <a:rPr lang="en-US" sz="1800" dirty="0" smtClean="0">
                <a:solidFill>
                  <a:srgbClr val="FFFF00"/>
                </a:solidFill>
              </a:rPr>
              <a:t>SEMESTER </a:t>
            </a:r>
            <a:r>
              <a:rPr lang="en-US" sz="1800" dirty="0">
                <a:solidFill>
                  <a:srgbClr val="FFFF00"/>
                </a:solidFill>
              </a:rPr>
              <a:t>VI (HONS.) </a:t>
            </a:r>
            <a:br>
              <a:rPr lang="en-US" sz="1800" dirty="0">
                <a:solidFill>
                  <a:srgbClr val="FFFF00"/>
                </a:solidFill>
              </a:rPr>
            </a:br>
            <a:r>
              <a:rPr lang="en-US" sz="1800" dirty="0">
                <a:solidFill>
                  <a:srgbClr val="FFFF00"/>
                </a:solidFill>
              </a:rPr>
              <a:t>DSE-4</a:t>
            </a:r>
            <a:br>
              <a:rPr lang="en-US" sz="1800" dirty="0">
                <a:solidFill>
                  <a:srgbClr val="FFFF00"/>
                </a:solidFill>
              </a:rPr>
            </a:b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dirty="0" smtClean="0"/>
              <a:t>                                                                                                  </a:t>
            </a:r>
          </a:p>
          <a:p>
            <a:endParaRPr lang="en-US" sz="1200" dirty="0"/>
          </a:p>
          <a:p>
            <a:r>
              <a:rPr lang="en-US" sz="1200" dirty="0" smtClean="0"/>
              <a:t>                                                                                                  </a:t>
            </a:r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                                                                                                                                  </a:t>
            </a:r>
            <a:r>
              <a:rPr lang="en-US" sz="1400" dirty="0" smtClean="0">
                <a:solidFill>
                  <a:srgbClr val="FFFF00"/>
                </a:solidFill>
              </a:rPr>
              <a:t>Dr</a:t>
            </a:r>
            <a:r>
              <a:rPr lang="en-US" sz="1400" dirty="0">
                <a:solidFill>
                  <a:srgbClr val="FFFF00"/>
                </a:solidFill>
              </a:rPr>
              <a:t>. </a:t>
            </a:r>
            <a:r>
              <a:rPr lang="en-US" sz="1400" dirty="0" err="1">
                <a:solidFill>
                  <a:srgbClr val="FFFF00"/>
                </a:solidFill>
              </a:rPr>
              <a:t>Sujata</a:t>
            </a:r>
            <a:r>
              <a:rPr lang="en-US" sz="1400" dirty="0">
                <a:solidFill>
                  <a:srgbClr val="FFFF00"/>
                </a:solidFill>
              </a:rPr>
              <a:t> Das</a:t>
            </a:r>
          </a:p>
          <a:p>
            <a:r>
              <a:rPr lang="en-US" sz="1400" dirty="0">
                <a:solidFill>
                  <a:srgbClr val="FFFF00"/>
                </a:solidFill>
              </a:rPr>
              <a:t>                                                                    </a:t>
            </a:r>
            <a:r>
              <a:rPr lang="en-US" sz="1400" dirty="0" smtClean="0">
                <a:solidFill>
                  <a:srgbClr val="FFFF00"/>
                </a:solidFill>
              </a:rPr>
              <a:t>                                                     </a:t>
            </a:r>
            <a:r>
              <a:rPr lang="en-US" sz="1400" dirty="0" err="1">
                <a:solidFill>
                  <a:srgbClr val="FFFF00"/>
                </a:solidFill>
              </a:rPr>
              <a:t>Deptt</a:t>
            </a:r>
            <a:r>
              <a:rPr lang="en-US" sz="1400" dirty="0">
                <a:solidFill>
                  <a:srgbClr val="FFFF00"/>
                </a:solidFill>
              </a:rPr>
              <a:t>. Of Geography</a:t>
            </a:r>
          </a:p>
          <a:p>
            <a:r>
              <a:rPr lang="en-US" sz="1400" dirty="0">
                <a:solidFill>
                  <a:srgbClr val="FFFF00"/>
                </a:solidFill>
              </a:rPr>
              <a:t>                                                                       </a:t>
            </a:r>
            <a:r>
              <a:rPr lang="en-US" sz="1400" dirty="0" smtClean="0">
                <a:solidFill>
                  <a:srgbClr val="FFFF00"/>
                </a:solidFill>
              </a:rPr>
              <a:t>                                          </a:t>
            </a:r>
            <a:r>
              <a:rPr lang="en-US" sz="1400" dirty="0">
                <a:solidFill>
                  <a:srgbClr val="FFFF00"/>
                </a:solidFill>
              </a:rPr>
              <a:t>Hooghly Women’s College</a:t>
            </a:r>
          </a:p>
          <a:p>
            <a:endParaRPr lang="en-US" sz="1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81000"/>
            <a:ext cx="7772400" cy="7238999"/>
          </a:xfrm>
        </p:spPr>
        <p:txBody>
          <a:bodyPr>
            <a:normAutofit fontScale="90000"/>
          </a:bodyPr>
          <a:lstStyle/>
          <a:p>
            <a:pPr algn="l"/>
            <a:r>
              <a:rPr lang="en-US" sz="1400" b="1" dirty="0" smtClean="0"/>
              <a:t>                                                          </a:t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800" b="1" dirty="0" smtClean="0"/>
              <a:t>                                                   </a:t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                                            </a:t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                                               </a:t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                                              </a:t>
            </a:r>
            <a:r>
              <a:rPr lang="en-US" sz="1800" b="1" u="sng" dirty="0" smtClean="0"/>
              <a:t>TROPICAL RAINFOREST BIOME</a:t>
            </a:r>
            <a:br>
              <a:rPr lang="en-US" sz="1800" b="1" u="sng" dirty="0" smtClean="0"/>
            </a:br>
            <a:r>
              <a:rPr lang="en-US" sz="1800" b="1" u="sng" dirty="0" smtClean="0"/>
              <a:t/>
            </a:r>
            <a:br>
              <a:rPr lang="en-US" sz="1800" b="1" u="sng" dirty="0" smtClean="0"/>
            </a:br>
            <a:r>
              <a:rPr lang="en-US" sz="1800" b="1" dirty="0" smtClean="0"/>
              <a:t>Carbon sink</a:t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Optimum Biome  </a:t>
            </a:r>
            <a:r>
              <a:rPr lang="en-US" sz="1800" dirty="0" smtClean="0"/>
              <a:t>abundant moisture, water &amp; heat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/>
              <a:t>Location</a:t>
            </a:r>
            <a:r>
              <a:rPr lang="en-US" sz="1800" dirty="0" smtClean="0"/>
              <a:t>           10</a:t>
            </a:r>
            <a:r>
              <a:rPr lang="en-US" sz="1800" baseline="30000" dirty="0" smtClean="0"/>
              <a:t>0</a:t>
            </a:r>
            <a:r>
              <a:rPr lang="en-US" sz="1800" dirty="0" smtClean="0"/>
              <a:t> N to 10</a:t>
            </a:r>
            <a:r>
              <a:rPr lang="en-US" sz="1800" baseline="30000" dirty="0" smtClean="0"/>
              <a:t>0</a:t>
            </a:r>
            <a:r>
              <a:rPr lang="en-US" sz="1800" dirty="0" smtClean="0"/>
              <a:t>S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Amazon Basin, Congo Basin, Java, Sumatra, Borneo, Malaysia &amp; Sumatra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/>
              <a:t>Climate  </a:t>
            </a:r>
            <a:r>
              <a:rPr lang="en-US" sz="1800" dirty="0" smtClean="0"/>
              <a:t>            Average rainfall 200cm or more, convectional in nature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Mean annual temp 20</a:t>
            </a:r>
            <a:r>
              <a:rPr lang="en-US" sz="1800" baseline="30000" dirty="0" smtClean="0"/>
              <a:t>0</a:t>
            </a:r>
            <a:r>
              <a:rPr lang="en-US" sz="1800" dirty="0" smtClean="0"/>
              <a:t>c; annual range  10</a:t>
            </a:r>
            <a:r>
              <a:rPr lang="en-US" sz="1800" baseline="30000" dirty="0" smtClean="0"/>
              <a:t>0</a:t>
            </a:r>
            <a:r>
              <a:rPr lang="en-US" sz="1800" dirty="0" smtClean="0"/>
              <a:t>c; daily range 50</a:t>
            </a:r>
            <a:r>
              <a:rPr lang="en-US" sz="1800" baseline="30000" dirty="0" smtClean="0"/>
              <a:t>0</a:t>
            </a:r>
            <a:r>
              <a:rPr lang="en-US" sz="1800" dirty="0" smtClean="0"/>
              <a:t>c to 10</a:t>
            </a:r>
            <a:r>
              <a:rPr lang="en-US" sz="1800" baseline="30000" dirty="0" smtClean="0"/>
              <a:t>0</a:t>
            </a:r>
            <a:r>
              <a:rPr lang="en-US" sz="1800" dirty="0" smtClean="0"/>
              <a:t>c</a:t>
            </a:r>
            <a:br>
              <a:rPr lang="en-US" sz="1800" dirty="0" smtClean="0"/>
            </a:br>
            <a:r>
              <a:rPr lang="en-US" sz="1800" dirty="0" smtClean="0"/>
              <a:t>       </a:t>
            </a:r>
            <a:br>
              <a:rPr lang="en-US" sz="1800" dirty="0" smtClean="0"/>
            </a:br>
            <a:r>
              <a:rPr lang="en-US" sz="1800" dirty="0" smtClean="0"/>
              <a:t> 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                       </a:t>
            </a:r>
            <a:br>
              <a:rPr lang="en-US" sz="1400" b="1" dirty="0" smtClean="0"/>
            </a:br>
            <a:r>
              <a:rPr lang="en-US" sz="1400" b="1" dirty="0" smtClean="0"/>
              <a:t>                                            </a:t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                                           </a:t>
            </a:r>
            <a:endParaRPr lang="en-US" sz="1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400800"/>
            <a:ext cx="6400800" cy="7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1026" name="Picture 2" descr="C:\Users\USER\Documents\Youcam\rainforest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971800"/>
            <a:ext cx="5638800" cy="1676400"/>
          </a:xfrm>
          <a:prstGeom prst="rect">
            <a:avLst/>
          </a:prstGeom>
          <a:ln w="2286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553200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0"/>
            <a:ext cx="8610600" cy="65532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pPr algn="l"/>
            <a:endParaRPr lang="en-US" sz="2100" b="1" dirty="0" smtClean="0"/>
          </a:p>
          <a:p>
            <a:pPr algn="l"/>
            <a:endParaRPr lang="en-US" sz="2100" b="1" dirty="0" smtClean="0"/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Vegetation </a:t>
            </a:r>
            <a:r>
              <a:rPr lang="en-US" sz="1600" dirty="0" smtClean="0">
                <a:solidFill>
                  <a:schemeClr val="tx1"/>
                </a:solidFill>
              </a:rPr>
              <a:t>     * </a:t>
            </a:r>
            <a:r>
              <a:rPr lang="en-US" sz="1600" i="1" dirty="0" smtClean="0">
                <a:solidFill>
                  <a:schemeClr val="tx1"/>
                </a:solidFill>
              </a:rPr>
              <a:t>Trees</a:t>
            </a:r>
            <a:r>
              <a:rPr lang="en-US" sz="1600" dirty="0" smtClean="0">
                <a:solidFill>
                  <a:schemeClr val="tx1"/>
                </a:solidFill>
              </a:rPr>
              <a:t> account for 70% of the total plant species of the tropical rainforest biome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                      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                          * </a:t>
            </a:r>
            <a:r>
              <a:rPr lang="en-US" sz="1600" i="1" dirty="0" smtClean="0">
                <a:solidFill>
                  <a:schemeClr val="tx1"/>
                </a:solidFill>
              </a:rPr>
              <a:t>Climbers/ creepers </a:t>
            </a:r>
            <a:r>
              <a:rPr lang="en-US" sz="1600" dirty="0" smtClean="0">
                <a:solidFill>
                  <a:schemeClr val="tx1"/>
                </a:solidFill>
              </a:rPr>
              <a:t>(P.W. Richards 1952)are divided into;-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                          # </a:t>
            </a:r>
            <a:r>
              <a:rPr lang="en-US" sz="1600" i="1" dirty="0" smtClean="0">
                <a:solidFill>
                  <a:schemeClr val="tx1"/>
                </a:solidFill>
              </a:rPr>
              <a:t>climbers </a:t>
            </a:r>
            <a:r>
              <a:rPr lang="en-US" sz="1600" dirty="0" smtClean="0">
                <a:solidFill>
                  <a:schemeClr val="tx1"/>
                </a:solidFill>
              </a:rPr>
              <a:t>of the lower strata include herbaceous plants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                         # </a:t>
            </a:r>
            <a:r>
              <a:rPr lang="en-US" sz="1600" i="1" dirty="0" smtClean="0">
                <a:solidFill>
                  <a:schemeClr val="tx1"/>
                </a:solidFill>
              </a:rPr>
              <a:t>long woody climbers/ Lianas </a:t>
            </a:r>
            <a:r>
              <a:rPr lang="en-US" sz="1600" dirty="0" smtClean="0">
                <a:solidFill>
                  <a:schemeClr val="tx1"/>
                </a:solidFill>
              </a:rPr>
              <a:t>are found from ground to the uppermost stratum 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                            of the forest canopy, have thick woody stems(20cm or more in diameter), long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                             lengths  (</a:t>
            </a:r>
            <a:r>
              <a:rPr lang="en-US" sz="1600" dirty="0" err="1" smtClean="0">
                <a:solidFill>
                  <a:schemeClr val="tx1"/>
                </a:solidFill>
              </a:rPr>
              <a:t>upto</a:t>
            </a:r>
            <a:r>
              <a:rPr lang="en-US" sz="1600" dirty="0" smtClean="0">
                <a:solidFill>
                  <a:schemeClr val="tx1"/>
                </a:solidFill>
              </a:rPr>
              <a:t> 240 m or more) &amp; large crowns  </a:t>
            </a:r>
            <a:br>
              <a:rPr lang="en-US" sz="1600" dirty="0" smtClean="0">
                <a:solidFill>
                  <a:schemeClr val="tx1"/>
                </a:solidFill>
              </a:rPr>
            </a:b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sz="2100" b="1" dirty="0" smtClean="0"/>
          </a:p>
        </p:txBody>
      </p:sp>
      <p:pic>
        <p:nvPicPr>
          <p:cNvPr id="3075" name="Picture 3" descr="C:\Users\USER\Documents\Youcam\rainforest 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4800600"/>
            <a:ext cx="2743200" cy="15716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87679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               </a:t>
            </a:r>
            <a:r>
              <a:rPr lang="en-US" sz="1800" dirty="0" smtClean="0"/>
              <a:t>* </a:t>
            </a:r>
            <a:r>
              <a:rPr lang="en-US" sz="1800" dirty="0" err="1" smtClean="0"/>
              <a:t>ephiphytes</a:t>
            </a:r>
            <a:r>
              <a:rPr lang="en-US" sz="1800" dirty="0" smtClean="0"/>
              <a:t> which do not have roots on the ground  &amp; are found on trunks, stems, branches &amp;leaves of trees, shrubs, herbs, climbers etc.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err="1" smtClean="0"/>
              <a:t>Ephiphytes</a:t>
            </a:r>
            <a:r>
              <a:rPr lang="en-US" sz="1800" b="1" dirty="0" smtClean="0"/>
              <a:t> </a:t>
            </a:r>
            <a:r>
              <a:rPr lang="en-US" sz="1800" dirty="0" smtClean="0"/>
              <a:t> (morphology)                   a</a:t>
            </a:r>
            <a:r>
              <a:rPr lang="en-US" sz="1800" i="1" dirty="0" smtClean="0"/>
              <a:t>)  </a:t>
            </a:r>
            <a:r>
              <a:rPr lang="en-US" sz="1800" i="1" dirty="0" err="1" smtClean="0"/>
              <a:t>Holo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Ephiphytes</a:t>
            </a:r>
            <a:r>
              <a:rPr lang="en-US" sz="1800" dirty="0" smtClean="0"/>
              <a:t>; roots never reach the ground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                b)   </a:t>
            </a:r>
            <a:r>
              <a:rPr lang="en-US" sz="1800" i="1" dirty="0" smtClean="0"/>
              <a:t>Hemi </a:t>
            </a:r>
            <a:r>
              <a:rPr lang="en-US" sz="1800" i="1" dirty="0" err="1" smtClean="0"/>
              <a:t>Ephiphytes</a:t>
            </a:r>
            <a:r>
              <a:rPr lang="en-US" sz="1800" dirty="0" smtClean="0"/>
              <a:t>: evolved over branches, trunks &amp; stems of trees  &amp; grow upwards but their roots reach the ground surface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                c)  </a:t>
            </a:r>
            <a:r>
              <a:rPr lang="en-US" sz="1800" i="1" dirty="0" smtClean="0"/>
              <a:t>Pseudo </a:t>
            </a:r>
            <a:r>
              <a:rPr lang="en-US" sz="1800" i="1" dirty="0" err="1" smtClean="0"/>
              <a:t>Ephiphytes</a:t>
            </a:r>
            <a:r>
              <a:rPr lang="en-US" sz="1800" dirty="0" smtClean="0"/>
              <a:t>; evolved over the ground  &amp; grow upward, then their roots disappear but their upper parts are maintained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                 d)  </a:t>
            </a:r>
            <a:r>
              <a:rPr lang="en-US" sz="1800" i="1" dirty="0" smtClean="0"/>
              <a:t>Semi Parasite </a:t>
            </a:r>
            <a:r>
              <a:rPr lang="en-US" sz="1800" i="1" dirty="0" err="1" smtClean="0"/>
              <a:t>Ephiphytes</a:t>
            </a:r>
            <a:r>
              <a:rPr lang="en-US" sz="1800" dirty="0" smtClean="0"/>
              <a:t>; get their food from other autotrophic plants</a:t>
            </a:r>
            <a:br>
              <a:rPr lang="en-US" sz="1800" dirty="0" smtClean="0"/>
            </a:br>
            <a:r>
              <a:rPr lang="en-US" sz="1800" dirty="0" smtClean="0"/>
              <a:t>(S.A. Cain &amp; G.M. de </a:t>
            </a:r>
            <a:r>
              <a:rPr lang="en-US" sz="1800" dirty="0" err="1" smtClean="0"/>
              <a:t>Oliveiro</a:t>
            </a:r>
            <a:r>
              <a:rPr lang="en-US" sz="1800" dirty="0" smtClean="0"/>
              <a:t> Castro 1959)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err="1" smtClean="0"/>
              <a:t>Ephiphytes</a:t>
            </a:r>
            <a:r>
              <a:rPr lang="en-US" sz="1800" b="1" dirty="0" smtClean="0"/>
              <a:t> </a:t>
            </a:r>
            <a:r>
              <a:rPr lang="en-US" sz="1800" dirty="0" smtClean="0"/>
              <a:t>(forms)  </a:t>
            </a:r>
            <a:r>
              <a:rPr lang="en-US" sz="1800" b="1" dirty="0" smtClean="0"/>
              <a:t>                              a)  </a:t>
            </a:r>
            <a:r>
              <a:rPr lang="en-US" sz="1800" i="1" dirty="0" smtClean="0"/>
              <a:t>Macro </a:t>
            </a:r>
            <a:r>
              <a:rPr lang="en-US" sz="1800" i="1" dirty="0" err="1" smtClean="0"/>
              <a:t>Ephiphytes</a:t>
            </a:r>
            <a:r>
              <a:rPr lang="en-US" sz="1800" i="1" dirty="0" smtClean="0"/>
              <a:t> </a:t>
            </a:r>
            <a:r>
              <a:rPr lang="en-US" sz="1800" b="1" dirty="0" smtClean="0"/>
              <a:t>includes ferns</a:t>
            </a:r>
            <a:br>
              <a:rPr lang="en-US" sz="1800" b="1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                b)  </a:t>
            </a:r>
            <a:r>
              <a:rPr lang="en-US" sz="1800" i="1" dirty="0" smtClean="0"/>
              <a:t>Micro </a:t>
            </a:r>
            <a:r>
              <a:rPr lang="en-US" sz="1800" i="1" dirty="0" err="1" smtClean="0"/>
              <a:t>Ephiphytes</a:t>
            </a:r>
            <a:r>
              <a:rPr lang="en-US" sz="1800" i="1" dirty="0" smtClean="0"/>
              <a:t> </a:t>
            </a:r>
            <a:r>
              <a:rPr lang="en-US" sz="1800" dirty="0" smtClean="0"/>
              <a:t>includes moss, lichens, algae etc.</a:t>
            </a:r>
            <a:br>
              <a:rPr lang="en-US" sz="1800" dirty="0" smtClean="0"/>
            </a:br>
            <a:r>
              <a:rPr lang="en-US" sz="1800" dirty="0" smtClean="0"/>
              <a:t>                                          </a:t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6400800" cy="152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4098" name="Picture 2" descr="C:\Users\USER\Documents\Youcam\rainforest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0"/>
            <a:ext cx="2895600" cy="16573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228600"/>
            <a:ext cx="7772400" cy="6248400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 smtClean="0"/>
              <a:t>Vertical Stratification</a:t>
            </a:r>
            <a:r>
              <a:rPr lang="en-US" sz="1600" b="1" u="sng" dirty="0" smtClean="0"/>
              <a:t/>
            </a:r>
            <a:br>
              <a:rPr lang="en-US" sz="1600" b="1" u="sng" dirty="0" smtClean="0"/>
            </a:br>
            <a:r>
              <a:rPr lang="en-US" sz="1600" b="1" u="sng" dirty="0" smtClean="0"/>
              <a:t/>
            </a:r>
            <a:br>
              <a:rPr lang="en-US" sz="1600" b="1" u="sng" dirty="0" smtClean="0"/>
            </a:br>
            <a:r>
              <a:rPr lang="en-US" sz="1600" b="1" u="sng" dirty="0" smtClean="0"/>
              <a:t>*</a:t>
            </a:r>
            <a:r>
              <a:rPr lang="en-US" sz="1600" dirty="0" smtClean="0"/>
              <a:t>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/ Top Layer Stratum- looks like an umbrella but the level of the top surface is 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discontinuous &amp; wavy; receives max amount of sunlight &amp; intercepts rain drops, height is 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30m to 60m, </a:t>
            </a:r>
            <a:r>
              <a:rPr lang="en-US" sz="1600" i="1" dirty="0" smtClean="0"/>
              <a:t>dominant layer</a:t>
            </a:r>
            <a:br>
              <a:rPr lang="en-US" sz="1600" i="1" dirty="0" smtClean="0"/>
            </a:b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dirty="0" smtClean="0"/>
              <a:t>*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Layer Stratum- upper crown is mop shaped, touches each other; height is 25m to 30m, 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i="1" dirty="0" smtClean="0"/>
              <a:t>co-dominant layer or second dominant layer</a:t>
            </a:r>
            <a:br>
              <a:rPr lang="en-US" sz="1600" i="1" dirty="0" smtClean="0"/>
            </a:b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dirty="0" smtClean="0"/>
              <a:t>*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Layer- trees have large leaves than first two layers as they trap more sunlight ; height is 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15m to 20m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*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Layer- shrub layer; discontinuous, height is 5m or less from ground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* 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Layer- herbaceous plants &amp; ferns; height is 1m to 2m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endParaRPr lang="en-US" sz="1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7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2050" name="Picture 2" descr="C:\Users\USER\Documents\Youcam\rainforest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181600"/>
            <a:ext cx="3352800" cy="1676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51" name="Picture 3" descr="C:\Users\USER\Documents\Youcam\rainforest 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181600"/>
            <a:ext cx="2828925" cy="1676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5638799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 smtClean="0"/>
              <a:t>  Animal Life</a:t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dirty="0" smtClean="0"/>
              <a:t>J.L. </a:t>
            </a:r>
            <a:r>
              <a:rPr lang="en-US" sz="1800" dirty="0" err="1" smtClean="0"/>
              <a:t>Harison</a:t>
            </a:r>
            <a:r>
              <a:rPr lang="en-US" sz="1800" dirty="0" smtClean="0"/>
              <a:t> (1962) has divided animal life as follows;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*  Upper Air Animal Community- insectivorous birds &amp; bats like Asian falconet, Swifts,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</a:t>
            </a:r>
            <a:r>
              <a:rPr lang="en-US" sz="1800" dirty="0" err="1" smtClean="0"/>
              <a:t>Seviflet</a:t>
            </a:r>
            <a:r>
              <a:rPr lang="en-US" sz="1800" dirty="0" smtClean="0"/>
              <a:t> etc.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* Main Canopy Animal Community- birds &amp; fruits bats like Toucans, parakeets, Barbets,    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</a:t>
            </a:r>
            <a:r>
              <a:rPr lang="en-US" sz="1800" dirty="0" err="1" smtClean="0"/>
              <a:t>Cotingas</a:t>
            </a:r>
            <a:r>
              <a:rPr lang="en-US" sz="1800" dirty="0" smtClean="0"/>
              <a:t>, </a:t>
            </a:r>
            <a:r>
              <a:rPr lang="en-US" sz="1800" dirty="0" err="1" smtClean="0"/>
              <a:t>Currasows</a:t>
            </a:r>
            <a:r>
              <a:rPr lang="en-US" sz="1800" dirty="0" smtClean="0"/>
              <a:t>, Bill birds etc.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*  Middle Zone Flying Animal Community- animals have climbing mechanisms &amp; belong to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carnivorous &amp; herbivorous categories like Squirrels, Civets etc.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* Large Ground Animal Community-  some birds but mostly animals like Mouse Deer, 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Cassowaries,  Elephants etc.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* Small Ground Animal Community – includes small animals &amp; micro-organisms, mostly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insectivorous like Argus Pheasant, Peacock, Guinea Fowl etc.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i="1" dirty="0" smtClean="0"/>
              <a:t/>
            </a:r>
            <a:br>
              <a:rPr lang="en-US" sz="1800" b="1" i="1" dirty="0" smtClean="0"/>
            </a:br>
            <a:r>
              <a:rPr lang="en-US" sz="1800" b="1" i="1" u="sng" dirty="0" smtClean="0"/>
              <a:t/>
            </a:r>
            <a:br>
              <a:rPr lang="en-US" sz="1800" b="1" i="1" u="sng" dirty="0" smtClean="0"/>
            </a:br>
            <a:r>
              <a:rPr lang="en-US" sz="1600" b="1" u="sng" dirty="0" smtClean="0"/>
              <a:t/>
            </a:r>
            <a:br>
              <a:rPr lang="en-US" sz="1600" b="1" u="sng" dirty="0" smtClean="0"/>
            </a:br>
            <a:endParaRPr lang="en-US" sz="16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5867400"/>
            <a:ext cx="6400800" cy="3810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449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 smtClean="0"/>
              <a:t>Anthropogenic Impact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Destruction of rainforest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mining activity for precious metals like gold, silver; fossil fuels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industrial activity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 agricultural activity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Construction of dams &amp; reservoirs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Extinction of species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/>
              <a:t>Protection</a:t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                     </a:t>
            </a:r>
            <a:r>
              <a:rPr lang="en-US" sz="1800" dirty="0" smtClean="0"/>
              <a:t>Preservation of habitat</a:t>
            </a:r>
            <a:br>
              <a:rPr lang="en-US" sz="1800" dirty="0" smtClean="0"/>
            </a:br>
            <a:r>
              <a:rPr lang="en-US" sz="1800" dirty="0" smtClean="0"/>
              <a:t>                 </a:t>
            </a:r>
            <a:br>
              <a:rPr lang="en-US" sz="1800" dirty="0" smtClean="0"/>
            </a:br>
            <a:r>
              <a:rPr lang="en-US" sz="1800" dirty="0" smtClean="0"/>
              <a:t>                     Sustainable management techniques</a:t>
            </a:r>
            <a:br>
              <a:rPr lang="en-US" sz="1800" dirty="0" smtClean="0"/>
            </a:br>
            <a:r>
              <a:rPr lang="en-US" sz="1800" dirty="0" smtClean="0"/>
              <a:t>      </a:t>
            </a:r>
            <a:br>
              <a:rPr lang="en-US" sz="1800" dirty="0" smtClean="0"/>
            </a:br>
            <a:r>
              <a:rPr lang="en-US" sz="1800" dirty="0" smtClean="0"/>
              <a:t>                     International policy &gt; market incentive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REDD (Reducing Emissions from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Deforestation &amp; Forest  Degradation) for companies &amp; </a:t>
            </a:r>
            <a:r>
              <a:rPr lang="en-US" sz="1800" dirty="0" err="1" smtClean="0"/>
              <a:t>govts</a:t>
            </a:r>
            <a:r>
              <a:rPr lang="en-US" sz="1800" dirty="0" smtClean="0"/>
              <a:t> to outset their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carbon emissions through financial investments  into rainforest conservation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350837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  <p:pic>
        <p:nvPicPr>
          <p:cNvPr id="5123" name="Picture 3" descr="C:\Users\USER\Documents\Youcam\rainforest 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676400"/>
            <a:ext cx="2619375" cy="1743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4" name="Picture 4" descr="C:\Users\USER\Documents\Youcam\rainforest 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657600"/>
            <a:ext cx="2619375" cy="15906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739</TotalTime>
  <Words>87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TROPICAL RAINFOREST BIOME  SEMESTER VI (HONS.)  DSE-4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TROPICAL RAINFOREST BIOME  Carbon sink  Optimum Biome  abundant moisture, water &amp; heat   Location           100 N to 100S   Amazon Basin, Congo Basin, Java, Sumatra, Borneo, Malaysia &amp; Sumatra            Climate              Average rainfall 200cm or more, convectional in nature                               Mean annual temp 200c; annual range  100c; daily range 500c to 100c                                                                                                                                        </vt:lpstr>
      <vt:lpstr>Slide 3</vt:lpstr>
      <vt:lpstr>               * ephiphytes which do not have roots on the ground  &amp; are found on trunks, stems, branches &amp;leaves of trees, shrubs, herbs, climbers etc.  Ephiphytes  (morphology)                   a)  Holo Ephiphytes; roots never reach the ground                                                                    b)   Hemi Ephiphytes: evolved over branches, trunks &amp; stems of trees  &amp; grow upwards but their roots reach the ground surface                                                                    c)  Pseudo Ephiphytes; evolved over the ground  &amp; grow upward, then their roots disappear but their upper parts are maintained                                                                     d)  Semi Parasite Ephiphytes; get their food from other autotrophic plants (S.A. Cain &amp; G.M. de Oliveiro Castro 1959)  Ephiphytes (forms)                                a)  Macro Ephiphytes includes ferns                                                                    b)  Micro Ephiphytes includes moss, lichens, algae etc.                                            </vt:lpstr>
      <vt:lpstr>Vertical Stratification  *1ST/ Top Layer Stratum- looks like an umbrella but the level of the top surface is   discontinuous &amp; wavy; receives max amount of sunlight &amp; intercepts rain drops, height is   30m to 60m, dominant layer  * 2nd Layer Stratum- upper crown is mop shaped, touches each other; height is 25m to 30m,   co-dominant layer or second dominant layer  * 3rd Layer- trees have large leaves than first two layers as they trap more sunlight ; height is   15m to 20m  * 4th Layer- shrub layer; discontinuous, height is 5m or less from ground  * 5th Layer- herbaceous plants &amp; ferns; height is 1m to 2m </vt:lpstr>
      <vt:lpstr>  Animal Life  J.L. Harison (1962) has divided animal life as follows;  *  Upper Air Animal Community- insectivorous birds &amp; bats like Asian falconet, Swifts,              Seviflet etc.  * Main Canopy Animal Community- birds &amp; fruits bats like Toucans, parakeets, Barbets,                  Cotingas, Currasows, Bill birds etc.  *  Middle Zone Flying Animal Community- animals have climbing mechanisms &amp; belong to              carnivorous &amp; herbivorous categories like Squirrels, Civets etc.  * Large Ground Animal Community-  some birds but mostly animals like Mouse Deer,               Cassowaries,  Elephants etc.  * Small Ground Animal Community – includes small animals &amp; micro-organisms, mostly              insectivorous like Argus Pheasant, Peacock, Guinea Fowl etc.      </vt:lpstr>
      <vt:lpstr>Anthropogenic Impact                         Destruction of rainforest                                                    mining activity for precious metals like gold, silver; fossil fuels                                                    industrial activity                                                     agricultural activity                          Construction of dams &amp; reservoirs                           Extinction of species  Protection                       Preservation of habitat                                        Sustainable management techniques                             International policy &gt; market incentive programme REDD (Reducing Emissions from                              Deforestation &amp; Forest  Degradation) for companies &amp; govts to outset their                               carbon emissions through financial investments  into rainforest conservation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BIOMES: CONCEPT &amp; CLASSIFICATION TROPICAL RAINFOREST &amp; TEMERATE GRASSLAND BIOMES  SEMESTER VI (HONS.)  DSE-4</dc:title>
  <dc:creator>USER</dc:creator>
  <cp:lastModifiedBy>USER</cp:lastModifiedBy>
  <cp:revision>78</cp:revision>
  <dcterms:created xsi:type="dcterms:W3CDTF">2020-04-03T15:46:03Z</dcterms:created>
  <dcterms:modified xsi:type="dcterms:W3CDTF">2020-04-12T18:47:06Z</dcterms:modified>
</cp:coreProperties>
</file>